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2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3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0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0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6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2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3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53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0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3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1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1"/>
            <a:ext cx="7772400" cy="838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3600" b="1" u="sng" dirty="0" smtClean="0">
                <a:solidFill>
                  <a:srgbClr val="FF0000"/>
                </a:solidFill>
                <a:latin typeface="Algerian" pitchFamily="82" charset="0"/>
              </a:rPr>
              <a:t>CHEMICAL </a:t>
            </a:r>
            <a:r>
              <a:rPr lang="en-IN" sz="3600" b="1" u="sng" dirty="0" smtClean="0">
                <a:solidFill>
                  <a:srgbClr val="00B0F0"/>
                </a:solidFill>
                <a:latin typeface="Algerian" pitchFamily="82" charset="0"/>
              </a:rPr>
              <a:t>KINETICS</a:t>
            </a:r>
            <a:endParaRPr lang="en-US" sz="3600" b="1" u="sng" dirty="0">
              <a:solidFill>
                <a:srgbClr val="00B0F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/>
          </a:bodyPr>
          <a:lstStyle/>
          <a:p>
            <a:pPr algn="l"/>
            <a:r>
              <a:rPr lang="en-US" sz="2800" b="1" u="sng" dirty="0" smtClean="0">
                <a:solidFill>
                  <a:schemeClr val="tx1"/>
                </a:solidFill>
              </a:rPr>
              <a:t>CHEMICAL KINETICS –</a:t>
            </a:r>
          </a:p>
          <a:p>
            <a:pPr algn="l"/>
            <a:r>
              <a:rPr lang="en-IN" sz="2800" dirty="0" smtClean="0">
                <a:solidFill>
                  <a:schemeClr val="tx1"/>
                </a:solidFill>
              </a:rPr>
              <a:t>   	  It is branch of science which deals with </a:t>
            </a:r>
            <a:r>
              <a:rPr lang="en-IN" sz="2800" b="1" dirty="0" smtClean="0">
                <a:solidFill>
                  <a:srgbClr val="FF0000"/>
                </a:solidFill>
              </a:rPr>
              <a:t>study of rate of chemical reactions</a:t>
            </a:r>
            <a:r>
              <a:rPr lang="en-IN" sz="2800" dirty="0" smtClean="0">
                <a:solidFill>
                  <a:schemeClr val="tx1"/>
                </a:solidFill>
              </a:rPr>
              <a:t>, </a:t>
            </a:r>
            <a:r>
              <a:rPr lang="en-IN" sz="2800" b="1" dirty="0" smtClean="0">
                <a:solidFill>
                  <a:srgbClr val="00B0F0"/>
                </a:solidFill>
              </a:rPr>
              <a:t>factors affecting rate of mechanism of chemical reactions</a:t>
            </a:r>
            <a:r>
              <a:rPr lang="en-IN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3600" b="1" u="sng" dirty="0" smtClean="0">
                <a:solidFill>
                  <a:srgbClr val="FF0000"/>
                </a:solidFill>
              </a:rPr>
              <a:t>Rate of Reaction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/>
          </a:bodyPr>
          <a:lstStyle/>
          <a:p>
            <a:r>
              <a:rPr lang="en-IN" b="1" u="sng" dirty="0" smtClean="0"/>
              <a:t>Definition –</a:t>
            </a:r>
          </a:p>
          <a:p>
            <a:pPr>
              <a:buNone/>
            </a:pPr>
            <a:r>
              <a:rPr lang="en-IN" dirty="0" smtClean="0"/>
              <a:t>				It is the change in concentration of reactant or product per unit time.</a:t>
            </a:r>
            <a:r>
              <a:rPr lang="en-IN" sz="2800" dirty="0" smtClean="0"/>
              <a:t>	</a:t>
            </a:r>
            <a:endParaRPr lang="en-US" sz="2800" b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IN" sz="3600" b="1" u="sng" dirty="0" smtClean="0">
                <a:solidFill>
                  <a:srgbClr val="FF0000"/>
                </a:solidFill>
              </a:rPr>
              <a:t>Average Rate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 average rate of reaction is defined as </a:t>
            </a:r>
            <a:r>
              <a:rPr lang="en-IN" sz="2800" b="1" dirty="0" smtClean="0"/>
              <a:t>the change in concentration of reactant or product divided by the time interval</a:t>
            </a:r>
            <a:r>
              <a:rPr lang="en-IN" sz="2800" dirty="0" smtClean="0"/>
              <a:t> over which the change occurs.</a:t>
            </a:r>
          </a:p>
          <a:p>
            <a:endParaRPr lang="en-US" sz="2800" dirty="0" smtClean="0"/>
          </a:p>
          <a:p>
            <a:r>
              <a:rPr lang="en-US" sz="2800" dirty="0" smtClean="0"/>
              <a:t>Average Rate = 						= </a:t>
            </a:r>
            <a:endParaRPr lang="en-IN" sz="28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2743200"/>
            <a:ext cx="4495800" cy="8159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273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2667000"/>
            <a:ext cx="174625" cy="739775"/>
          </a:xfrm>
          <a:prstGeom prst="rect">
            <a:avLst/>
          </a:prstGeom>
          <a:noFill/>
        </p:spPr>
      </p:pic>
      <p:sp>
        <p:nvSpPr>
          <p:cNvPr id="9" name="Isosceles Triangle 8"/>
          <p:cNvSpPr/>
          <p:nvPr/>
        </p:nvSpPr>
        <p:spPr>
          <a:xfrm>
            <a:off x="8001000" y="2743200"/>
            <a:ext cx="152400" cy="152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8001000" y="3200400"/>
            <a:ext cx="152400" cy="152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Consider the reaction,</a:t>
            </a:r>
            <a:br>
              <a:rPr lang="en-US" sz="2800" dirty="0" smtClean="0"/>
            </a:br>
            <a:r>
              <a:rPr lang="en-US" sz="2800" dirty="0" smtClean="0"/>
              <a:t>				A		     B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Average rate of Consumption of A =  -        </a:t>
            </a:r>
          </a:p>
          <a:p>
            <a:endParaRPr lang="en-US" sz="2800" dirty="0" smtClean="0"/>
          </a:p>
          <a:p>
            <a:r>
              <a:rPr lang="en-US" sz="2800" dirty="0" smtClean="0"/>
              <a:t>Average rate of formation of B = +  </a:t>
            </a:r>
          </a:p>
          <a:p>
            <a:endParaRPr lang="en-US" sz="2800" dirty="0" smtClean="0"/>
          </a:p>
          <a:p>
            <a:r>
              <a:rPr lang="en-US" sz="2800" dirty="0" smtClean="0"/>
              <a:t>Average rate of Reaction =  -         = +       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72000" y="1066800"/>
            <a:ext cx="1752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1828800"/>
            <a:ext cx="403225" cy="754063"/>
          </a:xfrm>
          <a:prstGeom prst="rect">
            <a:avLst/>
          </a:prstGeom>
          <a:noFill/>
        </p:spPr>
      </p:pic>
      <p:sp>
        <p:nvSpPr>
          <p:cNvPr id="8" name="Isosceles Triangle 7"/>
          <p:cNvSpPr/>
          <p:nvPr/>
        </p:nvSpPr>
        <p:spPr>
          <a:xfrm>
            <a:off x="6019800" y="19050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>
            <a:off x="6096000" y="22860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2971800"/>
            <a:ext cx="396875" cy="754063"/>
          </a:xfrm>
          <a:prstGeom prst="rect">
            <a:avLst/>
          </a:prstGeom>
          <a:noFill/>
        </p:spPr>
      </p:pic>
      <p:sp>
        <p:nvSpPr>
          <p:cNvPr id="12" name="Isosceles Triangle 11"/>
          <p:cNvSpPr/>
          <p:nvPr/>
        </p:nvSpPr>
        <p:spPr>
          <a:xfrm>
            <a:off x="5791200" y="30480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5867400" y="34290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3886200"/>
            <a:ext cx="403225" cy="754063"/>
          </a:xfrm>
          <a:prstGeom prst="rect">
            <a:avLst/>
          </a:prstGeom>
          <a:noFill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3886200"/>
            <a:ext cx="396875" cy="754063"/>
          </a:xfrm>
          <a:prstGeom prst="rect">
            <a:avLst/>
          </a:prstGeom>
          <a:noFill/>
        </p:spPr>
      </p:pic>
      <p:sp>
        <p:nvSpPr>
          <p:cNvPr id="18" name="Isosceles Triangle 17"/>
          <p:cNvSpPr/>
          <p:nvPr/>
        </p:nvSpPr>
        <p:spPr>
          <a:xfrm>
            <a:off x="4800600" y="3962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4876800" y="4343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>
            <a:off x="5867400" y="3962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5943600" y="4343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4478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Consider the reaction,</a:t>
            </a:r>
            <a:br>
              <a:rPr lang="en-US" sz="2800" dirty="0" smtClean="0"/>
            </a:br>
            <a:r>
              <a:rPr lang="en-US" sz="2800" dirty="0" smtClean="0"/>
              <a:t>		 N</a:t>
            </a:r>
            <a:r>
              <a:rPr lang="en-US" sz="2800" baseline="-25000" dirty="0" smtClean="0"/>
              <a:t>2(g) </a:t>
            </a:r>
            <a:r>
              <a:rPr lang="en-US" sz="2800" dirty="0" smtClean="0"/>
              <a:t> + 3H</a:t>
            </a:r>
            <a:r>
              <a:rPr lang="en-US" sz="2800" baseline="-25000" dirty="0" smtClean="0"/>
              <a:t>2(g) 		</a:t>
            </a:r>
            <a:r>
              <a:rPr lang="en-US" sz="2800" dirty="0" smtClean="0"/>
              <a:t>      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2NH</a:t>
            </a:r>
            <a:r>
              <a:rPr lang="en-US" sz="2800" baseline="-25000" dirty="0" smtClean="0"/>
              <a:t>3(g)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Average rate of Consumption of N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 -  </a:t>
            </a:r>
          </a:p>
          <a:p>
            <a:endParaRPr lang="en-US" sz="2800" dirty="0" smtClean="0"/>
          </a:p>
          <a:p>
            <a:r>
              <a:rPr lang="en-US" sz="2800" dirty="0" smtClean="0"/>
              <a:t>Average rate of Consumption of H</a:t>
            </a:r>
            <a:r>
              <a:rPr lang="en-US" sz="2800" baseline="-25000" dirty="0" smtClean="0"/>
              <a:t>2 </a:t>
            </a:r>
            <a:r>
              <a:rPr lang="en-US" sz="2800" dirty="0" smtClean="0"/>
              <a:t> = -      </a:t>
            </a:r>
          </a:p>
          <a:p>
            <a:endParaRPr lang="en-US" sz="2800" dirty="0" smtClean="0"/>
          </a:p>
          <a:p>
            <a:r>
              <a:rPr lang="en-US" sz="2800" dirty="0" smtClean="0"/>
              <a:t>Average rate of formation of NH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= +  </a:t>
            </a:r>
          </a:p>
          <a:p>
            <a:pPr>
              <a:buNone/>
            </a:pPr>
            <a:endParaRPr lang="en-US" sz="28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038600" y="9144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1447800"/>
            <a:ext cx="587375" cy="754063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2438400"/>
            <a:ext cx="593725" cy="754063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6172200" y="15240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6324600" y="19050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6172200" y="25146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6324600" y="28956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5943600" y="3581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6324600" y="3962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3505200"/>
            <a:ext cx="800100" cy="754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pPr algn="l"/>
            <a:r>
              <a:rPr lang="en-IN" sz="2800" dirty="0" smtClean="0"/>
              <a:t>The rate of formation of NH</a:t>
            </a:r>
            <a:r>
              <a:rPr lang="en-IN" sz="2000" dirty="0" smtClean="0"/>
              <a:t>3</a:t>
            </a:r>
            <a:r>
              <a:rPr lang="en-IN" sz="2800" dirty="0" smtClean="0"/>
              <a:t> is twice the rate of disappearance of N</a:t>
            </a:r>
            <a:r>
              <a:rPr lang="en-IN" sz="2000" dirty="0" smtClean="0"/>
              <a:t>2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95300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Thus,</a:t>
            </a:r>
          </a:p>
          <a:p>
            <a:pPr>
              <a:buNone/>
            </a:pPr>
            <a:r>
              <a:rPr lang="en-IN" sz="2800" dirty="0" smtClean="0"/>
              <a:t>			    = 3                   &amp;                  =  2          </a:t>
            </a:r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endParaRPr lang="en-IN" sz="2800" dirty="0" smtClean="0"/>
          </a:p>
          <a:p>
            <a:r>
              <a:rPr lang="en-US" sz="2800" dirty="0" smtClean="0"/>
              <a:t>Average rate of Reaction =-             =               =        </a:t>
            </a:r>
          </a:p>
          <a:p>
            <a:pPr>
              <a:buNone/>
            </a:pPr>
            <a:r>
              <a:rPr lang="en-IN" sz="2800" dirty="0" smtClean="0"/>
              <a:t>	</a:t>
            </a:r>
            <a:endParaRPr lang="en-US" sz="28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1981200"/>
            <a:ext cx="593725" cy="754063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1981200"/>
            <a:ext cx="587375" cy="754063"/>
          </a:xfrm>
          <a:prstGeom prst="rect">
            <a:avLst/>
          </a:prstGeom>
          <a:noFill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1905000"/>
            <a:ext cx="800100" cy="754063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0" y="1981200"/>
            <a:ext cx="587375" cy="754063"/>
          </a:xfrm>
          <a:prstGeom prst="rect">
            <a:avLst/>
          </a:prstGeom>
          <a:noFill/>
        </p:spPr>
      </p:pic>
      <p:sp>
        <p:nvSpPr>
          <p:cNvPr id="9" name="Isosceles Triangle 8"/>
          <p:cNvSpPr/>
          <p:nvPr/>
        </p:nvSpPr>
        <p:spPr>
          <a:xfrm>
            <a:off x="1600200" y="2057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1752600" y="2438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2895600" y="2057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3048000" y="2438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4953000" y="19812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4648200" y="36576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6858000" y="2438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6705600" y="20574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3581400"/>
            <a:ext cx="587375" cy="754063"/>
          </a:xfrm>
          <a:prstGeom prst="rect">
            <a:avLst/>
          </a:prstGeom>
          <a:noFill/>
        </p:spPr>
      </p:pic>
      <p:sp>
        <p:nvSpPr>
          <p:cNvPr id="18" name="Isosceles Triangle 17"/>
          <p:cNvSpPr/>
          <p:nvPr/>
        </p:nvSpPr>
        <p:spPr>
          <a:xfrm>
            <a:off x="4876800" y="40386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6400800" y="40386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3581400"/>
            <a:ext cx="168275" cy="739775"/>
          </a:xfrm>
          <a:prstGeom prst="rect">
            <a:avLst/>
          </a:prstGeom>
          <a:noFill/>
        </p:spPr>
      </p:pic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3581400"/>
            <a:ext cx="593725" cy="754063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5200" y="3581400"/>
            <a:ext cx="168275" cy="739775"/>
          </a:xfrm>
          <a:prstGeom prst="rect">
            <a:avLst/>
          </a:prstGeom>
          <a:noFill/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96200" y="3581400"/>
            <a:ext cx="800100" cy="754063"/>
          </a:xfrm>
          <a:prstGeom prst="rect">
            <a:avLst/>
          </a:prstGeom>
          <a:noFill/>
        </p:spPr>
      </p:pic>
      <p:sp>
        <p:nvSpPr>
          <p:cNvPr id="26" name="Isosceles Triangle 25"/>
          <p:cNvSpPr/>
          <p:nvPr/>
        </p:nvSpPr>
        <p:spPr>
          <a:xfrm>
            <a:off x="6172200" y="36576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5181600" y="23622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7543800" y="36576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7848600" y="4038600"/>
            <a:ext cx="152400" cy="2286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115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CHEMICAL KINETICS</vt:lpstr>
      <vt:lpstr>Rate of Reaction</vt:lpstr>
      <vt:lpstr>Average Rate</vt:lpstr>
      <vt:lpstr>Consider the reaction,     A       B </vt:lpstr>
      <vt:lpstr>Consider the reaction,    N2(g)  + 3H2(g)          2NH3(g)</vt:lpstr>
      <vt:lpstr>The rate of formation of NH3 is twice the rate of disappearance of N2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vijay pathave</dc:creator>
  <cp:lastModifiedBy>dell</cp:lastModifiedBy>
  <cp:revision>62</cp:revision>
  <dcterms:created xsi:type="dcterms:W3CDTF">2006-08-16T00:00:00Z</dcterms:created>
  <dcterms:modified xsi:type="dcterms:W3CDTF">2022-11-05T05:59:36Z</dcterms:modified>
</cp:coreProperties>
</file>